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1"/>
  </p:handoutMasterIdLst>
  <p:sldIdLst>
    <p:sldId id="274" r:id="rId2"/>
    <p:sldId id="561" r:id="rId3"/>
    <p:sldId id="562" r:id="rId4"/>
    <p:sldId id="563" r:id="rId5"/>
    <p:sldId id="564" r:id="rId6"/>
    <p:sldId id="565" r:id="rId7"/>
    <p:sldId id="566" r:id="rId8"/>
    <p:sldId id="567" r:id="rId9"/>
    <p:sldId id="5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FA23"/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46349B-5851-4B02-951E-C64912D51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65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C746E-F9D7-49DD-9DAB-7EFC5DF00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38BED-4CBF-433E-93BF-BB5D0841C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8A5F-7EBB-4228-9A5B-9473B99BD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65E4B-B910-4000-817A-4603CAD6C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8B758-6F59-45A3-85DE-31B779909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0A17F-2DF1-4A1B-A722-A8082942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BFF83-0CC8-4DED-B13F-304F61501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50086-3984-475E-AA44-395F4C429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FA89B-7716-44BE-9A00-5138B6535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5133-5C3E-49C4-A38B-1FC2F6715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4190-C607-4B09-8C95-C588BB415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E3285A8-BD46-4368-BC5A-185C8F8CF2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Trichromatic </a:t>
            </a:r>
            <a:r>
              <a:rPr lang="en-US" sz="2800" b="1" dirty="0">
                <a:solidFill>
                  <a:schemeClr val="bg1"/>
                </a:solidFill>
              </a:rPr>
              <a:t>Vision</a:t>
            </a: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BFF00"/>
                </a:solidFill>
              </a:rPr>
              <a:t>Part </a:t>
            </a:r>
            <a:r>
              <a:rPr lang="en-US" b="1" u="sng" dirty="0" smtClean="0">
                <a:solidFill>
                  <a:srgbClr val="FBFF00"/>
                </a:solidFill>
              </a:rPr>
              <a:t>1</a:t>
            </a:r>
            <a:endParaRPr lang="en-US" dirty="0"/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2305050" y="2057400"/>
            <a:ext cx="460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Trichromatic Vision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word “</a:t>
            </a:r>
            <a:r>
              <a:rPr lang="en-US" sz="2400" b="1" u="sng">
                <a:solidFill>
                  <a:srgbClr val="FFFF00"/>
                </a:solidFill>
              </a:rPr>
              <a:t>trichromatic</a:t>
            </a:r>
            <a:r>
              <a:rPr lang="en-US" sz="2400" b="1">
                <a:solidFill>
                  <a:schemeClr val="bg1"/>
                </a:solidFill>
              </a:rPr>
              <a:t>” refers to three (tri) types of cone photopigments (chroma=color).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Trichromatic vision is the ONLY branch of science where the quality of human experience can be traced directly to a short DNA sequence on a single chromosome.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To appreciate what THREE cone photopigments can do, let’s first consider how we might experience color if we had just ONE or TWO photopigments….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An eye that contains just one type of photopigment would be considered “</a:t>
            </a:r>
            <a:r>
              <a:rPr lang="en-US" sz="2400" b="1" u="sng">
                <a:solidFill>
                  <a:srgbClr val="FFFF00"/>
                </a:solidFill>
              </a:rPr>
              <a:t>monochromatic</a:t>
            </a:r>
            <a:r>
              <a:rPr lang="en-US" sz="2400" b="1">
                <a:solidFill>
                  <a:schemeClr val="bg1"/>
                </a:solidFill>
              </a:rPr>
              <a:t>”  (mono=one), (chroma=color).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2559050" y="1295400"/>
            <a:ext cx="422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A One-Pigment System</a:t>
            </a:r>
            <a:endParaRPr lang="en-US" b="1"/>
          </a:p>
        </p:txBody>
      </p:sp>
      <p:pic>
        <p:nvPicPr>
          <p:cNvPr id="404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981200"/>
            <a:ext cx="4149725" cy="3213100"/>
          </a:xfrm>
          <a:prstGeom prst="rect">
            <a:avLst/>
          </a:prstGeom>
          <a:noFill/>
        </p:spPr>
      </p:pic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180975" y="5486400"/>
            <a:ext cx="8682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This photopigment absorbs two times more light </a:t>
            </a:r>
          </a:p>
          <a:p>
            <a:pPr algn="ctr"/>
            <a:r>
              <a:rPr lang="en-US" sz="3200" b="1"/>
              <a:t>at “B” than at “A”   (50% versus 25%).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If lights “A” and “B” were presented at equal intensity, the response to “B” would be two times larger than to “A”. 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However, the response to “A” and “B” could be made equal by doubling the intensity of light “A”.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For example, you could have 200 units of light at “A” (which would be 200 * 25% = 50 units of light absorbed) and 100 units of light at “B” (100 * 50% = 50 again).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Therefore, this one-pigment system can’t reliably distinguish changes in wavelength from changes in intensity. Therefore, it would generate metamers.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 person with a one-pigment system can’t discriminate wavelengths, and is called a monochromat.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To a monochromat, changes in light simply appear as various shades of gray.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Humans are monochromats in certain lighting (scotopic) conditions, because rods contain just one  type of photopigment.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 let’s consider a two-pigment system…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2514600" y="1325563"/>
            <a:ext cx="4268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A Two-Pigment System</a:t>
            </a:r>
            <a:endParaRPr lang="en-US" b="1"/>
          </a:p>
        </p:txBody>
      </p:sp>
      <p:pic>
        <p:nvPicPr>
          <p:cNvPr id="407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748088" cy="3154363"/>
          </a:xfrm>
          <a:prstGeom prst="rect">
            <a:avLst/>
          </a:prstGeom>
          <a:noFill/>
        </p:spPr>
      </p:pic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152400" y="5576888"/>
            <a:ext cx="8535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The PAIR of responses to “A” (Pigment 1 &gt; Pigment  2) differs</a:t>
            </a:r>
          </a:p>
          <a:p>
            <a:pPr algn="ctr"/>
            <a:r>
              <a:rPr lang="en-US" sz="2400" b="1"/>
              <a:t>from the PAIR of responses at 600 nm (Pigment 1 &lt; Pigment  2).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5073650" y="4594225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2A"/>
                </a:solidFill>
              </a:rPr>
              <a:t>600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Trichromatic Vision</a:t>
            </a: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Unlike a monochromat, a person with a two-pigment system CAN discriminate wavelengths, and is called a dichromat.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Except monkeys, apes, and humans –all mammals that  are known to have more than one type of cone pigment are dichromats.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Your dog and your cat are dichromats!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Although dichromats are not color blind, dichcromats are very vulnerable to color metamers…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429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Outline Of Today’s Discussion</vt:lpstr>
      <vt:lpstr>Part 1</vt:lpstr>
      <vt:lpstr>Trichromatic Vision</vt:lpstr>
      <vt:lpstr>Trichromatic Vision</vt:lpstr>
      <vt:lpstr>Trichromatic Vision</vt:lpstr>
      <vt:lpstr>Trichromatic Vision</vt:lpstr>
      <vt:lpstr>Trichromatic Vision</vt:lpstr>
      <vt:lpstr>Trichromatic Vision</vt:lpstr>
      <vt:lpstr>Trichromatic Vision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297</cp:revision>
  <cp:lastPrinted>2003-09-17T01:24:36Z</cp:lastPrinted>
  <dcterms:created xsi:type="dcterms:W3CDTF">2001-08-20T15:14:19Z</dcterms:created>
  <dcterms:modified xsi:type="dcterms:W3CDTF">2011-10-05T17:34:20Z</dcterms:modified>
</cp:coreProperties>
</file>